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452" r:id="rId2"/>
    <p:sldId id="453" r:id="rId3"/>
    <p:sldId id="454" r:id="rId4"/>
    <p:sldId id="455" r:id="rId5"/>
    <p:sldId id="368" r:id="rId6"/>
    <p:sldId id="369" r:id="rId7"/>
    <p:sldId id="371" r:id="rId8"/>
    <p:sldId id="372" r:id="rId9"/>
    <p:sldId id="373" r:id="rId10"/>
    <p:sldId id="374" r:id="rId11"/>
    <p:sldId id="379" r:id="rId12"/>
    <p:sldId id="375" r:id="rId13"/>
    <p:sldId id="383" r:id="rId14"/>
    <p:sldId id="457" r:id="rId15"/>
    <p:sldId id="391" r:id="rId16"/>
    <p:sldId id="378" r:id="rId17"/>
    <p:sldId id="380" r:id="rId18"/>
    <p:sldId id="377" r:id="rId19"/>
    <p:sldId id="381" r:id="rId20"/>
    <p:sldId id="382" r:id="rId21"/>
    <p:sldId id="384" r:id="rId22"/>
    <p:sldId id="385" r:id="rId23"/>
    <p:sldId id="386" r:id="rId24"/>
    <p:sldId id="387" r:id="rId25"/>
    <p:sldId id="388" r:id="rId26"/>
    <p:sldId id="389" r:id="rId27"/>
    <p:sldId id="390" r:id="rId28"/>
    <p:sldId id="392" r:id="rId29"/>
    <p:sldId id="393" r:id="rId30"/>
    <p:sldId id="394" r:id="rId31"/>
    <p:sldId id="396" r:id="rId32"/>
    <p:sldId id="395" r:id="rId33"/>
    <p:sldId id="397" r:id="rId34"/>
    <p:sldId id="398" r:id="rId35"/>
    <p:sldId id="399" r:id="rId36"/>
    <p:sldId id="400" r:id="rId37"/>
    <p:sldId id="401" r:id="rId38"/>
    <p:sldId id="402" r:id="rId39"/>
    <p:sldId id="459" r:id="rId40"/>
    <p:sldId id="458" r:id="rId41"/>
    <p:sldId id="405" r:id="rId42"/>
    <p:sldId id="407" r:id="rId43"/>
    <p:sldId id="408" r:id="rId44"/>
    <p:sldId id="409" r:id="rId45"/>
    <p:sldId id="410" r:id="rId46"/>
    <p:sldId id="411" r:id="rId47"/>
    <p:sldId id="412" r:id="rId48"/>
    <p:sldId id="413" r:id="rId49"/>
    <p:sldId id="414" r:id="rId50"/>
    <p:sldId id="461" r:id="rId51"/>
    <p:sldId id="415" r:id="rId52"/>
    <p:sldId id="416" r:id="rId53"/>
    <p:sldId id="417" r:id="rId54"/>
    <p:sldId id="418" r:id="rId55"/>
    <p:sldId id="419" r:id="rId56"/>
    <p:sldId id="420" r:id="rId57"/>
    <p:sldId id="421" r:id="rId58"/>
    <p:sldId id="422" r:id="rId59"/>
    <p:sldId id="423" r:id="rId60"/>
    <p:sldId id="424" r:id="rId61"/>
    <p:sldId id="425" r:id="rId62"/>
    <p:sldId id="426" r:id="rId63"/>
    <p:sldId id="367" r:id="rId64"/>
    <p:sldId id="427" r:id="rId65"/>
    <p:sldId id="428" r:id="rId66"/>
    <p:sldId id="429" r:id="rId67"/>
    <p:sldId id="430" r:id="rId68"/>
    <p:sldId id="431" r:id="rId69"/>
    <p:sldId id="432" r:id="rId70"/>
    <p:sldId id="435" r:id="rId71"/>
    <p:sldId id="434" r:id="rId72"/>
    <p:sldId id="436" r:id="rId73"/>
    <p:sldId id="437" r:id="rId74"/>
    <p:sldId id="438" r:id="rId75"/>
    <p:sldId id="460" r:id="rId76"/>
    <p:sldId id="439" r:id="rId77"/>
    <p:sldId id="353"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6" r:id="rId91"/>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3" autoAdjust="0"/>
    <p:restoredTop sz="94660"/>
  </p:normalViewPr>
  <p:slideViewPr>
    <p:cSldViewPr>
      <p:cViewPr varScale="1">
        <p:scale>
          <a:sx n="49" d="100"/>
          <a:sy n="49" d="100"/>
        </p:scale>
        <p:origin x="-139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33F1BB-F0B6-4653-9CB2-FBB2213AB01C}" type="datetimeFigureOut">
              <a:rPr lang="en-US" smtClean="0"/>
              <a:pPr/>
              <a:t>9/17/2024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C1927-9774-47CC-934F-DEDA1A2A7EC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28E8B-955E-4A73-A896-E119E037CD04}" type="datetimeFigureOut">
              <a:rPr lang="en-US" smtClean="0"/>
              <a:pPr/>
              <a:t>9/17/2024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496452-104C-4835-8A7A-0871A3338F6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28E8B-955E-4A73-A896-E119E037CD04}" type="datetimeFigureOut">
              <a:rPr lang="en-US" smtClean="0"/>
              <a:pPr/>
              <a:t>9/17/2024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96452-104C-4835-8A7A-0871A3338F6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 title page.jpg"/>
          <p:cNvPicPr>
            <a:picLocks noChangeAspect="1"/>
          </p:cNvPicPr>
          <p:nvPr/>
        </p:nvPicPr>
        <p:blipFill>
          <a:blip r:embed="rId2" cstate="print"/>
          <a:stretch>
            <a:fillRect/>
          </a:stretch>
        </p:blipFill>
        <p:spPr>
          <a:xfrm>
            <a:off x="304800" y="381000"/>
            <a:ext cx="8534400" cy="609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a:bodyPr>
          <a:lstStyle/>
          <a:p>
            <a:pPr algn="l"/>
            <a:r>
              <a:rPr lang="en-US" sz="2800" b="1" dirty="0" smtClean="0"/>
              <a:t>AFCC</a:t>
            </a:r>
            <a:r>
              <a:rPr lang="en-US" sz="2800" dirty="0" smtClean="0"/>
              <a:t> top view. It was located in the Transmitting station. Range information provided by  a rangefinder.</a:t>
            </a:r>
            <a:endParaRPr lang="en-US" sz="2800" dirty="0"/>
          </a:p>
        </p:txBody>
      </p:sp>
      <p:pic>
        <p:nvPicPr>
          <p:cNvPr id="4" name="Content Placeholder 3" descr="015 afcc_view 2.jpg"/>
          <p:cNvPicPr>
            <a:picLocks noGrp="1" noChangeAspect="1"/>
          </p:cNvPicPr>
          <p:nvPr>
            <p:ph idx="1"/>
          </p:nvPr>
        </p:nvPicPr>
        <p:blipFill>
          <a:blip r:embed="rId2" cstate="print"/>
          <a:stretch>
            <a:fillRect/>
          </a:stretch>
        </p:blipFill>
        <p:spPr>
          <a:xfrm>
            <a:off x="838200" y="1524000"/>
            <a:ext cx="7543800" cy="51054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Overall view of the </a:t>
            </a:r>
            <a:r>
              <a:rPr lang="en-US" sz="2800" b="1" dirty="0" smtClean="0"/>
              <a:t>Transmitting  Station</a:t>
            </a:r>
            <a:r>
              <a:rPr lang="en-US" sz="2800" dirty="0" smtClean="0"/>
              <a:t>. When the WWII era 285 Fire Control System was removed, it created a lot of  empty space in this compartment.</a:t>
            </a:r>
            <a:endParaRPr lang="en-US" sz="2800" dirty="0"/>
          </a:p>
        </p:txBody>
      </p:sp>
      <p:pic>
        <p:nvPicPr>
          <p:cNvPr id="4" name="Content Placeholder 3" descr="transmitting_station_space.jpg"/>
          <p:cNvPicPr>
            <a:picLocks noGrp="1" noChangeAspect="1"/>
          </p:cNvPicPr>
          <p:nvPr>
            <p:ph idx="1"/>
          </p:nvPr>
        </p:nvPicPr>
        <p:blipFill>
          <a:blip r:embed="rId2" cstate="print"/>
          <a:stretch>
            <a:fillRect/>
          </a:stretch>
        </p:blipFill>
        <p:spPr>
          <a:xfrm>
            <a:off x="838200" y="1676400"/>
            <a:ext cx="7315200" cy="47244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Gun crew manning the AFCC </a:t>
            </a:r>
            <a:endParaRPr lang="en-US" sz="2800" dirty="0"/>
          </a:p>
        </p:txBody>
      </p:sp>
      <p:pic>
        <p:nvPicPr>
          <p:cNvPr id="4" name="Content Placeholder 3" descr="016 AFFC in use.jpg"/>
          <p:cNvPicPr>
            <a:picLocks noGrp="1" noChangeAspect="1"/>
          </p:cNvPicPr>
          <p:nvPr>
            <p:ph idx="1"/>
          </p:nvPr>
        </p:nvPicPr>
        <p:blipFill>
          <a:blip r:embed="rId2" cstate="print"/>
          <a:stretch>
            <a:fillRect/>
          </a:stretch>
        </p:blipFill>
        <p:spPr>
          <a:xfrm>
            <a:off x="1717067" y="1600200"/>
            <a:ext cx="5709866" cy="45259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3 inch 50 gun  </a:t>
            </a:r>
            <a:r>
              <a:rPr lang="en-US" sz="2800" dirty="0" smtClean="0"/>
              <a:t>- Up 80 rounds per minute with both barrels firing. Required a gun crew of 15. </a:t>
            </a:r>
            <a:endParaRPr lang="en-US" sz="2800" dirty="0"/>
          </a:p>
        </p:txBody>
      </p:sp>
      <p:pic>
        <p:nvPicPr>
          <p:cNvPr id="4" name="Content Placeholder 3" descr="017 Three in 50 front view.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3 inch 50 gun </a:t>
            </a:r>
            <a:r>
              <a:rPr lang="en-US" sz="2800" dirty="0" smtClean="0"/>
              <a:t> - rear view. In Korea, these  guns shot at trains supplying war material from China.  </a:t>
            </a:r>
            <a:endParaRPr lang="en-US" sz="2800" dirty="0"/>
          </a:p>
        </p:txBody>
      </p:sp>
      <p:pic>
        <p:nvPicPr>
          <p:cNvPr id="4" name="Content Placeholder 3" descr="018 Three in 50 rear view.jpg"/>
          <p:cNvPicPr>
            <a:picLocks noGrp="1" noChangeAspect="1"/>
          </p:cNvPicPr>
          <p:nvPr>
            <p:ph idx="1"/>
          </p:nvPr>
        </p:nvPicPr>
        <p:blipFill>
          <a:blip r:embed="rId2" cstate="print"/>
          <a:stretch>
            <a:fillRect/>
          </a:stretch>
        </p:blipFill>
        <p:spPr>
          <a:xfrm>
            <a:off x="990600" y="1447800"/>
            <a:ext cx="7340448" cy="51816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Ready Use </a:t>
            </a:r>
            <a:r>
              <a:rPr lang="en-US" sz="2800" dirty="0" smtClean="0"/>
              <a:t>compartment for 3inch 50 shells.</a:t>
            </a:r>
            <a:endParaRPr lang="en-US" sz="2800" dirty="0"/>
          </a:p>
        </p:txBody>
      </p:sp>
      <p:pic>
        <p:nvPicPr>
          <p:cNvPr id="4" name="Content Placeholder 3" descr="019 Three in 50 ready use locker.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pPr algn="l"/>
            <a:r>
              <a:rPr lang="en-US" sz="2800" b="1" dirty="0" smtClean="0"/>
              <a:t>Mk 29 gunsight</a:t>
            </a:r>
            <a:r>
              <a:rPr lang="en-US" sz="2800" dirty="0" smtClean="0"/>
              <a:t>. One fitted for the 3in 50 gun; one for ‘B’ gun. The aimer tracked the target by optical means.  The motion of the gunsight imparted by the aimer controlled the aiming of the gun barrels. </a:t>
            </a:r>
            <a:endParaRPr lang="en-US" sz="2800" dirty="0"/>
          </a:p>
        </p:txBody>
      </p:sp>
      <p:pic>
        <p:nvPicPr>
          <p:cNvPr id="4" name="Content Placeholder 3" descr="gun_dir.jpg"/>
          <p:cNvPicPr>
            <a:picLocks noGrp="1" noChangeAspect="1"/>
          </p:cNvPicPr>
          <p:nvPr>
            <p:ph idx="1"/>
          </p:nvPr>
        </p:nvPicPr>
        <p:blipFill>
          <a:blip r:embed="rId2" cstate="print"/>
          <a:stretch>
            <a:fillRect/>
          </a:stretch>
        </p:blipFill>
        <p:spPr>
          <a:xfrm>
            <a:off x="1295400" y="1828800"/>
            <a:ext cx="7086600" cy="44958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Leadoff</a:t>
            </a:r>
            <a:r>
              <a:rPr lang="en-US" sz="2400" dirty="0" smtClean="0"/>
              <a:t> angle explained. </a:t>
            </a:r>
            <a:endParaRPr lang="en-US" sz="2400" dirty="0"/>
          </a:p>
        </p:txBody>
      </p:sp>
      <p:pic>
        <p:nvPicPr>
          <p:cNvPr id="4" name="Content Placeholder 3" descr="lead_off_angle (1).jpg"/>
          <p:cNvPicPr>
            <a:picLocks noGrp="1" noChangeAspect="1"/>
          </p:cNvPicPr>
          <p:nvPr>
            <p:ph idx="1"/>
          </p:nvPr>
        </p:nvPicPr>
        <p:blipFill>
          <a:blip r:embed="rId2" cstate="print"/>
          <a:stretch>
            <a:fillRect/>
          </a:stretch>
        </p:blipFill>
        <p:spPr>
          <a:xfrm>
            <a:off x="990600" y="1828800"/>
            <a:ext cx="7239000" cy="4718907"/>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Ordinance  Workshop</a:t>
            </a:r>
            <a:r>
              <a:rPr lang="en-US" sz="2800" dirty="0" smtClean="0"/>
              <a:t>. Minor problems with the weapons  would be fixed here. </a:t>
            </a:r>
            <a:endParaRPr lang="en-US" sz="2800" dirty="0"/>
          </a:p>
        </p:txBody>
      </p:sp>
      <p:pic>
        <p:nvPicPr>
          <p:cNvPr id="4" name="Content Placeholder 3" descr="020 armourers workshop.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40mm A/A gun </a:t>
            </a:r>
            <a:r>
              <a:rPr lang="en-US" sz="2800" dirty="0" smtClean="0"/>
              <a:t>called a Boffin . It was a 40 mm Bofors gun mounted on a  Oerlikon power mount.  120 rounds per minute. </a:t>
            </a:r>
            <a:endParaRPr lang="en-US" sz="2800" dirty="0"/>
          </a:p>
        </p:txBody>
      </p:sp>
      <p:pic>
        <p:nvPicPr>
          <p:cNvPr id="4" name="Content Placeholder 3" descr="025 boffin.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WWII  era</a:t>
            </a:r>
            <a:r>
              <a:rPr lang="en-US" sz="2800" dirty="0" smtClean="0"/>
              <a:t> - 1943 to 1945.</a:t>
            </a:r>
            <a:endParaRPr lang="en-US" sz="2800" dirty="0"/>
          </a:p>
        </p:txBody>
      </p:sp>
      <p:pic>
        <p:nvPicPr>
          <p:cNvPr id="4" name="Content Placeholder 3" descr="002 action_at_dawn cg evers.jpg"/>
          <p:cNvPicPr>
            <a:picLocks noGrp="1" noChangeAspect="1"/>
          </p:cNvPicPr>
          <p:nvPr>
            <p:ph idx="1"/>
          </p:nvPr>
        </p:nvPicPr>
        <p:blipFill>
          <a:blip r:embed="rId2" cstate="print"/>
          <a:stretch>
            <a:fillRect/>
          </a:stretch>
        </p:blipFill>
        <p:spPr>
          <a:xfrm>
            <a:off x="1066800" y="1828800"/>
            <a:ext cx="6858000" cy="44196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40 mm gun crew shelter.</a:t>
            </a:r>
            <a:endParaRPr lang="en-US" sz="2800" dirty="0"/>
          </a:p>
        </p:txBody>
      </p:sp>
      <p:pic>
        <p:nvPicPr>
          <p:cNvPr id="4" name="Content Placeholder 3" descr="027 boffin crew shelter.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b="1" dirty="0" smtClean="0"/>
              <a:t>Torpedo Launcher</a:t>
            </a:r>
            <a:r>
              <a:rPr lang="en-US" sz="2400" dirty="0" smtClean="0"/>
              <a:t>. The ship could only fire 4 torpedoes. Only used to  “finish off” a badly damaged opponent or destroy enemy docking facilities. </a:t>
            </a:r>
            <a:endParaRPr lang="en-US" sz="2400" dirty="0"/>
          </a:p>
        </p:txBody>
      </p:sp>
      <p:pic>
        <p:nvPicPr>
          <p:cNvPr id="4" name="Content Placeholder 3" descr="031 torpedo tube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Remote Torpedo Firing station </a:t>
            </a:r>
            <a:r>
              <a:rPr lang="en-US" sz="2800" dirty="0" smtClean="0"/>
              <a:t>– one on port, one on starboard side of bridge. </a:t>
            </a:r>
            <a:endParaRPr lang="en-US" sz="2800" dirty="0"/>
          </a:p>
        </p:txBody>
      </p:sp>
      <p:pic>
        <p:nvPicPr>
          <p:cNvPr id="4" name="Content Placeholder 3" descr="032 torp stn.jpg"/>
          <p:cNvPicPr>
            <a:picLocks noGrp="1" noChangeAspect="1"/>
          </p:cNvPicPr>
          <p:nvPr>
            <p:ph idx="1"/>
          </p:nvPr>
        </p:nvPicPr>
        <p:blipFill>
          <a:blip r:embed="rId2" cstate="print"/>
          <a:stretch>
            <a:fillRect/>
          </a:stretch>
        </p:blipFill>
        <p:spPr>
          <a:xfrm>
            <a:off x="838201" y="1447800"/>
            <a:ext cx="7162800" cy="51054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Local torpedo firing position</a:t>
            </a:r>
            <a:r>
              <a:rPr lang="en-US" sz="2800" dirty="0" smtClean="0"/>
              <a:t>.  Used  manually  if  bridge was put out of action or if there was a system failure. </a:t>
            </a:r>
            <a:endParaRPr lang="en-US" sz="2800" dirty="0"/>
          </a:p>
        </p:txBody>
      </p:sp>
      <p:pic>
        <p:nvPicPr>
          <p:cNvPr id="4" name="Content Placeholder 3" descr="033 torpedo local.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Squid mortars</a:t>
            </a:r>
            <a:r>
              <a:rPr lang="en-US" sz="2800" dirty="0" smtClean="0"/>
              <a:t>. This was the follow on anti-submarine weapon to WWII era depth charges and Hedgehog.</a:t>
            </a:r>
            <a:endParaRPr lang="en-US" sz="2800" dirty="0"/>
          </a:p>
        </p:txBody>
      </p:sp>
      <p:pic>
        <p:nvPicPr>
          <p:cNvPr id="4" name="Content Placeholder 3" descr="036 squid launcher.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pPr algn="l"/>
            <a:r>
              <a:rPr lang="en-US" sz="2800" b="1" dirty="0" smtClean="0"/>
              <a:t>Squid hoist</a:t>
            </a:r>
            <a:r>
              <a:rPr lang="en-US" sz="2800" dirty="0" smtClean="0"/>
              <a:t>. (looking down the shaft.) It raised the Squid bombs  from the magazine to the Squid Handling Room.  The magazine could hold 46 Squids. Each weighed 300 pounds.</a:t>
            </a:r>
            <a:endParaRPr lang="en-US" sz="2800" dirty="0"/>
          </a:p>
        </p:txBody>
      </p:sp>
      <p:pic>
        <p:nvPicPr>
          <p:cNvPr id="4" name="Content Placeholder 3" descr="037 squid hoist.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Squid Handling Room</a:t>
            </a:r>
            <a:r>
              <a:rPr lang="en-US" sz="2800" dirty="0" smtClean="0"/>
              <a:t>. The Squids were rolled off the hoist and unto left and right racks. From there, they were pushed out of the room to the outside. </a:t>
            </a:r>
            <a:endParaRPr lang="en-US" sz="2800" dirty="0"/>
          </a:p>
        </p:txBody>
      </p:sp>
      <p:pic>
        <p:nvPicPr>
          <p:cNvPr id="4" name="Content Placeholder 3" descr="038 squid handling room.jpg"/>
          <p:cNvPicPr>
            <a:picLocks noGrp="1" noChangeAspect="1"/>
          </p:cNvPicPr>
          <p:nvPr>
            <p:ph idx="1"/>
          </p:nvPr>
        </p:nvPicPr>
        <p:blipFill>
          <a:blip r:embed="rId2" cstate="print"/>
          <a:stretch>
            <a:fillRect/>
          </a:stretch>
        </p:blipFill>
        <p:spPr>
          <a:xfrm>
            <a:off x="1168476" y="1905000"/>
            <a:ext cx="6807048" cy="42211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One </a:t>
            </a:r>
            <a:r>
              <a:rPr lang="en-US" sz="2800" b="1" dirty="0" smtClean="0"/>
              <a:t>Squi</a:t>
            </a:r>
            <a:r>
              <a:rPr lang="en-US" sz="2800" dirty="0" smtClean="0"/>
              <a:t>d, on its way  out to be loaded unto the Squid trolley. When launched, the bomb went over the foremast and landed about 200 yards in front of the ship and to either side. </a:t>
            </a:r>
            <a:endParaRPr lang="en-US" sz="2800" dirty="0"/>
          </a:p>
        </p:txBody>
      </p:sp>
      <p:pic>
        <p:nvPicPr>
          <p:cNvPr id="4" name="Content Placeholder 3" descr="039 Squid load.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6400"/>
          </a:xfrm>
        </p:spPr>
        <p:txBody>
          <a:bodyPr>
            <a:normAutofit fontScale="90000"/>
          </a:bodyPr>
          <a:lstStyle/>
          <a:p>
            <a:pPr algn="l"/>
            <a:r>
              <a:rPr lang="en-US" sz="3100" b="1" dirty="0" smtClean="0"/>
              <a:t>Boiler #3 </a:t>
            </a:r>
            <a:r>
              <a:rPr lang="en-US" sz="3100" dirty="0" smtClean="0"/>
              <a:t> . The boiler rooms were pressurized when underway.  Boiler #3 exhausts to the smaller of the two funnels. Boilers #1 and 2 exhaust to the bigger funnel.</a:t>
            </a:r>
            <a:endParaRPr lang="en-US" sz="3100" dirty="0"/>
          </a:p>
        </p:txBody>
      </p:sp>
      <p:pic>
        <p:nvPicPr>
          <p:cNvPr id="4" name="Content Placeholder 3" descr="041 boiler.jpg"/>
          <p:cNvPicPr>
            <a:picLocks noGrp="1" noChangeAspect="1"/>
          </p:cNvPicPr>
          <p:nvPr>
            <p:ph idx="1"/>
          </p:nvPr>
        </p:nvPicPr>
        <p:blipFill>
          <a:blip r:embed="rId2" cstate="print"/>
          <a:stretch>
            <a:fillRect/>
          </a:stretch>
        </p:blipFill>
        <p:spPr>
          <a:xfrm>
            <a:off x="1168476" y="1828800"/>
            <a:ext cx="6807048" cy="4297363"/>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Nozzles</a:t>
            </a:r>
            <a:r>
              <a:rPr lang="en-US" sz="2800" dirty="0" smtClean="0"/>
              <a:t> could be shut down for cleaning while underway. HAIDA carried  500  tons of Bunker ‘</a:t>
            </a:r>
            <a:r>
              <a:rPr lang="en-US" sz="2800" smtClean="0"/>
              <a:t>C’ oil</a:t>
            </a:r>
            <a:r>
              <a:rPr lang="en-US" sz="2800" dirty="0" smtClean="0"/>
              <a:t>. </a:t>
            </a:r>
            <a:endParaRPr lang="en-US" sz="2800" dirty="0"/>
          </a:p>
        </p:txBody>
      </p:sp>
      <p:pic>
        <p:nvPicPr>
          <p:cNvPr id="4" name="Content Placeholder 3" descr="042 boiler nozzle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Korean War </a:t>
            </a:r>
            <a:r>
              <a:rPr lang="en-US" sz="2800" dirty="0" smtClean="0"/>
              <a:t>Era  - 1952 to 1954.</a:t>
            </a:r>
            <a:endParaRPr lang="en-US" sz="2800" dirty="0"/>
          </a:p>
        </p:txBody>
      </p:sp>
      <p:pic>
        <p:nvPicPr>
          <p:cNvPr id="4" name="Content Placeholder 3" descr="005 First_tour_korea.jpg"/>
          <p:cNvPicPr>
            <a:picLocks noGrp="1" noChangeAspect="1"/>
          </p:cNvPicPr>
          <p:nvPr>
            <p:ph idx="1"/>
          </p:nvPr>
        </p:nvPicPr>
        <p:blipFill>
          <a:blip r:embed="rId2" cstate="print"/>
          <a:stretch>
            <a:fillRect/>
          </a:stretch>
        </p:blipFill>
        <p:spPr>
          <a:xfrm>
            <a:off x="838200" y="1676400"/>
            <a:ext cx="7467600" cy="48768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Engine controls </a:t>
            </a:r>
            <a:r>
              <a:rPr lang="en-US" sz="2800" dirty="0" smtClean="0"/>
              <a:t>and instrumentation. </a:t>
            </a:r>
            <a:endParaRPr lang="en-US" sz="2800" dirty="0"/>
          </a:p>
        </p:txBody>
      </p:sp>
      <p:pic>
        <p:nvPicPr>
          <p:cNvPr id="4" name="Content Placeholder 3" descr="045 engine throttle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Front view of 22,000 shp </a:t>
            </a:r>
            <a:r>
              <a:rPr lang="en-US" sz="2800" b="1" dirty="0" smtClean="0"/>
              <a:t>Parsons turbine</a:t>
            </a:r>
            <a:r>
              <a:rPr lang="en-US" sz="2800" dirty="0" smtClean="0"/>
              <a:t>. (1 of 2)</a:t>
            </a:r>
            <a:endParaRPr lang="en-US" sz="2800" dirty="0"/>
          </a:p>
        </p:txBody>
      </p:sp>
      <p:pic>
        <p:nvPicPr>
          <p:cNvPr id="4" name="Content Placeholder 3" descr="048 turbine.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Engine </a:t>
            </a:r>
            <a:r>
              <a:rPr lang="en-US" sz="2800" b="1" dirty="0" smtClean="0"/>
              <a:t>instrument</a:t>
            </a:r>
            <a:r>
              <a:rPr lang="en-US" sz="2800" dirty="0" smtClean="0"/>
              <a:t> panel close-up</a:t>
            </a:r>
            <a:r>
              <a:rPr lang="en-US" dirty="0" smtClean="0"/>
              <a:t> </a:t>
            </a:r>
            <a:endParaRPr lang="en-US" dirty="0"/>
          </a:p>
        </p:txBody>
      </p:sp>
      <p:pic>
        <p:nvPicPr>
          <p:cNvPr id="4" name="Content Placeholder 3" descr="049 engine inst fwd.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Gearbox</a:t>
            </a:r>
            <a:r>
              <a:rPr lang="en-US" sz="2800" dirty="0" smtClean="0"/>
              <a:t>. Reduces high RPMs from the turbine  to  low RPMs  for the propellers. </a:t>
            </a:r>
            <a:endParaRPr lang="en-US" sz="2800" dirty="0"/>
          </a:p>
        </p:txBody>
      </p:sp>
      <p:pic>
        <p:nvPicPr>
          <p:cNvPr id="4" name="Content Placeholder 3" descr="051 gear box.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Propellers</a:t>
            </a:r>
            <a:r>
              <a:rPr lang="en-US" sz="2800" dirty="0" smtClean="0"/>
              <a:t>. Removed from ship to prevent electrolysis. </a:t>
            </a:r>
            <a:endParaRPr lang="en-US" sz="2800" dirty="0"/>
          </a:p>
        </p:txBody>
      </p:sp>
      <p:pic>
        <p:nvPicPr>
          <p:cNvPr id="4" name="Content Placeholder 3" descr="052 prop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smtClean="0"/>
              <a:t>Tiller flats</a:t>
            </a:r>
            <a:r>
              <a:rPr lang="en-US" sz="2800" dirty="0" smtClean="0"/>
              <a:t>. The rudder’s position was controlled  by </a:t>
            </a:r>
            <a:r>
              <a:rPr lang="en-US" sz="2800" b="1" dirty="0" smtClean="0"/>
              <a:t> </a:t>
            </a:r>
            <a:r>
              <a:rPr lang="en-US" sz="2800" dirty="0" smtClean="0"/>
              <a:t>electro-hydraulic steering gear based on “input” from the helmsman.  </a:t>
            </a:r>
            <a:endParaRPr lang="en-US" sz="2800" dirty="0"/>
          </a:p>
        </p:txBody>
      </p:sp>
      <p:pic>
        <p:nvPicPr>
          <p:cNvPr id="4" name="Content Placeholder 3" descr="053 tiller flat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Front view of the  aft 100kw </a:t>
            </a:r>
            <a:r>
              <a:rPr lang="en-US" sz="2800" b="1" dirty="0" smtClean="0"/>
              <a:t>motor-generator</a:t>
            </a:r>
            <a:r>
              <a:rPr lang="en-US" sz="2800" dirty="0" smtClean="0"/>
              <a:t> set. (1 of 2),. This one was restored to fully functional order. </a:t>
            </a:r>
            <a:endParaRPr lang="en-US" sz="2800" dirty="0"/>
          </a:p>
        </p:txBody>
      </p:sp>
      <p:pic>
        <p:nvPicPr>
          <p:cNvPr id="4" name="Content Placeholder 3" descr="054 gennie engine.jpg"/>
          <p:cNvPicPr>
            <a:picLocks noGrp="1" noChangeAspect="1"/>
          </p:cNvPicPr>
          <p:nvPr>
            <p:ph idx="1"/>
          </p:nvPr>
        </p:nvPicPr>
        <p:blipFill>
          <a:blip r:embed="rId2" cstate="print"/>
          <a:stretch>
            <a:fillRect/>
          </a:stretch>
        </p:blipFill>
        <p:spPr>
          <a:xfrm>
            <a:off x="3067358" y="1600200"/>
            <a:ext cx="3009284" cy="4525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The  100KW </a:t>
            </a:r>
            <a:r>
              <a:rPr lang="en-US" sz="2800" b="1" dirty="0" smtClean="0"/>
              <a:t>DC generator </a:t>
            </a:r>
            <a:r>
              <a:rPr lang="en-US" sz="2800" dirty="0" smtClean="0"/>
              <a:t>was driven by a GM 3-268 (3 cyl)  diesel engine.  This “gennie” rep[aced the original 60 kw gennies  that were  fitted-on-build in 1943.</a:t>
            </a:r>
            <a:endParaRPr lang="en-US" sz="2800" dirty="0"/>
          </a:p>
        </p:txBody>
      </p:sp>
      <p:pic>
        <p:nvPicPr>
          <p:cNvPr id="4" name="Content Placeholder 3" descr="055 gennie alt..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Battery</a:t>
            </a:r>
            <a:r>
              <a:rPr lang="en-US" sz="2800" dirty="0" smtClean="0"/>
              <a:t> used to start the generator. It originally consisted of ten 6 volt batteries wired in series to provide 60 volts . The battery had to be  recharged manually.</a:t>
            </a:r>
            <a:endParaRPr lang="en-US" sz="2800" dirty="0"/>
          </a:p>
        </p:txBody>
      </p:sp>
      <p:pic>
        <p:nvPicPr>
          <p:cNvPr id="4" name="Content Placeholder 3" descr="056 gennie battery.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This 50 KVA  </a:t>
            </a:r>
            <a:r>
              <a:rPr lang="en-US" sz="2800" b="1" dirty="0" smtClean="0"/>
              <a:t>motor- alternator </a:t>
            </a:r>
            <a:r>
              <a:rPr lang="en-US" sz="2800" dirty="0" smtClean="0"/>
              <a:t>set produced 440 volt,  3 phase (delta), 60  Hz  AC power. ( 1of 2)</a:t>
            </a:r>
            <a:endParaRPr lang="en-US" sz="2800" dirty="0"/>
          </a:p>
        </p:txBody>
      </p:sp>
      <p:pic>
        <p:nvPicPr>
          <p:cNvPr id="6" name="Content Placeholder 5" descr="058 ma set.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Peacetime</a:t>
            </a:r>
            <a:r>
              <a:rPr lang="en-US" sz="2800" dirty="0" smtClean="0"/>
              <a:t> Era - 1954 to 1963. </a:t>
            </a:r>
            <a:endParaRPr lang="en-US" sz="2800" dirty="0"/>
          </a:p>
        </p:txBody>
      </p:sp>
      <p:pic>
        <p:nvPicPr>
          <p:cNvPr id="4" name="Content Placeholder 3" descr="006 haid0560b.JPG"/>
          <p:cNvPicPr>
            <a:picLocks noGrp="1" noChangeAspect="1"/>
          </p:cNvPicPr>
          <p:nvPr>
            <p:ph idx="1"/>
          </p:nvPr>
        </p:nvPicPr>
        <p:blipFill>
          <a:blip r:embed="rId2" cstate="print"/>
          <a:stretch>
            <a:fillRect/>
          </a:stretch>
        </p:blipFill>
        <p:spPr>
          <a:xfrm>
            <a:off x="762000" y="2057400"/>
            <a:ext cx="7391400" cy="44958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Control panel for 50 KVA M-A  set. </a:t>
            </a:r>
            <a:endParaRPr lang="en-US" sz="2800" dirty="0"/>
          </a:p>
        </p:txBody>
      </p:sp>
      <p:pic>
        <p:nvPicPr>
          <p:cNvPr id="4" name="Content Placeholder 3" descr="057 ma room.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Forward electrical panel, </a:t>
            </a:r>
            <a:r>
              <a:rPr lang="en-US" sz="2800" dirty="0" smtClean="0"/>
              <a:t>. (1 of 2).  Located  in the Electrical  Workshop. If one panel was put out of action, power could still be supplied from the aft most panel. </a:t>
            </a:r>
            <a:endParaRPr lang="en-US" sz="2800" dirty="0"/>
          </a:p>
        </p:txBody>
      </p:sp>
      <p:pic>
        <p:nvPicPr>
          <p:cNvPr id="4" name="Content Placeholder 3" descr="060 mid ship swboard.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Electrical Room looking forward. </a:t>
            </a:r>
            <a:endParaRPr lang="en-US" sz="2800" dirty="0"/>
          </a:p>
        </p:txBody>
      </p:sp>
      <p:pic>
        <p:nvPicPr>
          <p:cNvPr id="4" name="Content Placeholder 3" descr="062 LP Fwd.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b="1" dirty="0" smtClean="0"/>
              <a:t>The low-power system </a:t>
            </a:r>
            <a:r>
              <a:rPr lang="en-US" sz="2400" dirty="0" smtClean="0"/>
              <a:t>is a  24 volt D.C. motor-generator  system which is used to operate equipment such as gyro repeaters, plot tables and in an emergency, some of the radio equipment. Located in the forward Electrical Room.</a:t>
            </a:r>
            <a:br>
              <a:rPr lang="en-US" sz="2400" dirty="0" smtClean="0"/>
            </a:br>
            <a:endParaRPr lang="en-US" sz="2400" dirty="0"/>
          </a:p>
        </p:txBody>
      </p:sp>
      <p:pic>
        <p:nvPicPr>
          <p:cNvPr id="4" name="Content Placeholder 3" descr="061 lp ma.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l"/>
            <a:r>
              <a:rPr lang="en-US" sz="2800" b="1" dirty="0" smtClean="0"/>
              <a:t>BRIDG</a:t>
            </a:r>
            <a:r>
              <a:rPr lang="en-US" sz="2800" dirty="0" smtClean="0"/>
              <a:t>E: View of the open bridge looking towards port. The remote  radar Plan  Position Indicator in the lower right could be switched to view either air or surface targets. </a:t>
            </a:r>
            <a:endParaRPr lang="en-US" sz="2800" dirty="0"/>
          </a:p>
        </p:txBody>
      </p:sp>
      <p:pic>
        <p:nvPicPr>
          <p:cNvPr id="4" name="Content Placeholder 3" descr="065 bridge.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Emergency Steering Position</a:t>
            </a:r>
            <a:r>
              <a:rPr lang="en-US" sz="2800" dirty="0" smtClean="0"/>
              <a:t>. If the Wheelhouse was put out of action, the ship could still be conned from this position.</a:t>
            </a:r>
            <a:endParaRPr lang="en-US" sz="2800" dirty="0"/>
          </a:p>
        </p:txBody>
      </p:sp>
      <p:pic>
        <p:nvPicPr>
          <p:cNvPr id="4" name="Content Placeholder 3" descr="066 esp.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Two  Catwalks were added in the October 1944 refit to make it safer to cross  decks  during inclement weather. </a:t>
            </a:r>
            <a:endParaRPr lang="en-US" sz="2800" dirty="0"/>
          </a:p>
        </p:txBody>
      </p:sp>
      <p:pic>
        <p:nvPicPr>
          <p:cNvPr id="4" name="Content Placeholder 3" descr="067 catwalk.jpg"/>
          <p:cNvPicPr>
            <a:picLocks noGrp="1" noChangeAspect="1"/>
          </p:cNvPicPr>
          <p:nvPr>
            <p:ph idx="1"/>
          </p:nvPr>
        </p:nvPicPr>
        <p:blipFill>
          <a:blip r:embed="rId2" cstate="print"/>
          <a:stretch>
            <a:fillRect/>
          </a:stretch>
        </p:blipFill>
        <p:spPr>
          <a:xfrm>
            <a:off x="3067358" y="1600200"/>
            <a:ext cx="3009284" cy="4525963"/>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Top : </a:t>
            </a:r>
            <a:r>
              <a:rPr lang="en-US" sz="2800" b="1" dirty="0" smtClean="0"/>
              <a:t>A/N SPS-6C  </a:t>
            </a:r>
            <a:r>
              <a:rPr lang="en-US" sz="2800" dirty="0" smtClean="0"/>
              <a:t>air search radar antenna . Range: 200 miles</a:t>
            </a:r>
            <a:br>
              <a:rPr lang="en-US" sz="2800" dirty="0" smtClean="0"/>
            </a:br>
            <a:r>
              <a:rPr lang="en-US" sz="2800" dirty="0" smtClean="0"/>
              <a:t>Bottom </a:t>
            </a:r>
            <a:r>
              <a:rPr lang="en-US" sz="2800" dirty="0" smtClean="0">
                <a:sym typeface="Wingdings" pitchFamily="2" charset="2"/>
              </a:rPr>
              <a:t>: </a:t>
            </a:r>
            <a:r>
              <a:rPr lang="en-US" sz="2800" b="1" dirty="0" smtClean="0">
                <a:sym typeface="Wingdings" pitchFamily="2" charset="2"/>
              </a:rPr>
              <a:t>Sperry Mk </a:t>
            </a:r>
            <a:r>
              <a:rPr lang="en-US" sz="2800" dirty="0" smtClean="0">
                <a:sym typeface="Wingdings" pitchFamily="2" charset="2"/>
              </a:rPr>
              <a:t>2 navigation antenna.  </a:t>
            </a:r>
            <a:endParaRPr lang="en-US" sz="2800" dirty="0"/>
          </a:p>
        </p:txBody>
      </p:sp>
      <p:pic>
        <p:nvPicPr>
          <p:cNvPr id="6" name="Content Placeholder 5" descr="radsys_sperry_mk2_ant.jpg"/>
          <p:cNvPicPr>
            <a:picLocks noGrp="1" noChangeAspect="1"/>
          </p:cNvPicPr>
          <p:nvPr>
            <p:ph idx="1"/>
          </p:nvPr>
        </p:nvPicPr>
        <p:blipFill>
          <a:blip r:embed="rId2" cstate="print"/>
          <a:stretch>
            <a:fillRect/>
          </a:stretch>
        </p:blipFill>
        <p:spPr>
          <a:xfrm>
            <a:off x="2590800" y="1676400"/>
            <a:ext cx="4572000" cy="4648199"/>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Sperry Mk 2 </a:t>
            </a:r>
            <a:r>
              <a:rPr lang="en-US" sz="2800" dirty="0" smtClean="0"/>
              <a:t>operator's console. This surface search  radar had a range of 30 miles. </a:t>
            </a:r>
            <a:endParaRPr lang="en-US" sz="2800" dirty="0"/>
          </a:p>
        </p:txBody>
      </p:sp>
      <p:pic>
        <p:nvPicPr>
          <p:cNvPr id="4" name="Content Placeholder 3" descr="070 mk2 ind.jpg"/>
          <p:cNvPicPr>
            <a:picLocks noGrp="1" noChangeAspect="1"/>
          </p:cNvPicPr>
          <p:nvPr>
            <p:ph idx="1"/>
          </p:nvPr>
        </p:nvPicPr>
        <p:blipFill>
          <a:blip r:embed="rId2" cstate="print"/>
          <a:stretch>
            <a:fillRect/>
          </a:stretch>
        </p:blipFill>
        <p:spPr>
          <a:xfrm>
            <a:off x="3067358" y="1600200"/>
            <a:ext cx="3009284" cy="4525963"/>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600200"/>
          </a:xfrm>
        </p:spPr>
        <p:txBody>
          <a:bodyPr>
            <a:normAutofit fontScale="90000"/>
          </a:bodyPr>
          <a:lstStyle/>
          <a:p>
            <a:pPr algn="l"/>
            <a:r>
              <a:rPr lang="en-US" sz="2800" dirty="0" smtClean="0"/>
              <a:t/>
            </a:r>
            <a:br>
              <a:rPr lang="en-US" sz="2800" dirty="0" smtClean="0"/>
            </a:br>
            <a:r>
              <a:rPr lang="en-US" sz="2800" dirty="0" smtClean="0"/>
              <a:t>The </a:t>
            </a:r>
            <a:r>
              <a:rPr lang="en-US" sz="2800" b="1" dirty="0" smtClean="0"/>
              <a:t>Operations Room </a:t>
            </a:r>
            <a:r>
              <a:rPr lang="en-US" sz="2800" dirty="0" smtClean="0"/>
              <a:t>contained two plotting tables. One was used to record tactical (Action)  movements while the other was used to record  Navigational movements. The VK5 radar repeater (display) was near the forward bulkhead. </a:t>
            </a:r>
            <a:br>
              <a:rPr lang="en-US" sz="2800" dirty="0" smtClean="0"/>
            </a:br>
            <a:endParaRPr lang="en-US" sz="2800" dirty="0"/>
          </a:p>
        </p:txBody>
      </p:sp>
      <p:pic>
        <p:nvPicPr>
          <p:cNvPr id="4" name="Content Placeholder 3" descr="073 opsroom.jpg"/>
          <p:cNvPicPr>
            <a:picLocks noGrp="1" noChangeAspect="1"/>
          </p:cNvPicPr>
          <p:nvPr>
            <p:ph idx="1"/>
          </p:nvPr>
        </p:nvPicPr>
        <p:blipFill>
          <a:blip r:embed="rId2" cstate="print"/>
          <a:stretch>
            <a:fillRect/>
          </a:stretch>
        </p:blipFill>
        <p:spPr>
          <a:xfrm>
            <a:off x="1168476" y="1828800"/>
            <a:ext cx="6807048" cy="429736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pPr algn="l"/>
            <a:r>
              <a:rPr lang="en-US" sz="2800" b="1" dirty="0" smtClean="0"/>
              <a:t>4 inch High /Low  angle guns</a:t>
            </a:r>
            <a:r>
              <a:rPr lang="en-US" sz="2800" dirty="0" smtClean="0"/>
              <a:t>.  +85 to -10  degrees elevation.  Lower one  is ‘A’ gun. Upper one is ‘B’ gun.  ‘A ‘gun used for surface targets.  ‘B’ gun for aircraft.  </a:t>
            </a:r>
            <a:endParaRPr lang="en-US" sz="2800" dirty="0"/>
          </a:p>
        </p:txBody>
      </p:sp>
      <p:pic>
        <p:nvPicPr>
          <p:cNvPr id="4" name="Content Placeholder 3" descr="010 Four in gun front.jpg"/>
          <p:cNvPicPr>
            <a:picLocks noGrp="1" noChangeAspect="1"/>
          </p:cNvPicPr>
          <p:nvPr>
            <p:ph idx="1"/>
          </p:nvPr>
        </p:nvPicPr>
        <p:blipFill>
          <a:blip r:embed="rId2" cstate="print"/>
          <a:stretch>
            <a:fillRect/>
          </a:stretch>
        </p:blipFill>
        <p:spPr>
          <a:xfrm>
            <a:off x="3276600" y="1752600"/>
            <a:ext cx="3775472" cy="48768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VK5</a:t>
            </a:r>
            <a:r>
              <a:rPr lang="en-US" sz="2800" dirty="0" smtClean="0"/>
              <a:t> radar repeater (display). Targets at 36 and 60 degrees Green. Cursor is on </a:t>
            </a:r>
            <a:r>
              <a:rPr lang="en-US" sz="2800" smtClean="0"/>
              <a:t>0/360 degrees. </a:t>
            </a:r>
            <a:r>
              <a:rPr lang="en-US" sz="2800" dirty="0" smtClean="0"/>
              <a:t>Contains 101 vacuum tubes. </a:t>
            </a:r>
            <a:endParaRPr lang="en-US" sz="2800" dirty="0"/>
          </a:p>
        </p:txBody>
      </p:sp>
      <p:pic>
        <p:nvPicPr>
          <p:cNvPr id="6" name="Content Placeholder 5" descr="vk5.jpg"/>
          <p:cNvPicPr>
            <a:picLocks noGrp="1" noChangeAspect="1"/>
          </p:cNvPicPr>
          <p:nvPr>
            <p:ph idx="1"/>
          </p:nvPr>
        </p:nvPicPr>
        <p:blipFill>
          <a:blip r:embed="rId2" cstate="print"/>
          <a:stretch>
            <a:fillRect/>
          </a:stretch>
        </p:blipFill>
        <p:spPr>
          <a:xfrm>
            <a:off x="2094757" y="1600200"/>
            <a:ext cx="4954485" cy="4525963"/>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Sonar Control Room </a:t>
            </a:r>
            <a:r>
              <a:rPr lang="en-US" sz="2800" dirty="0" smtClean="0"/>
              <a:t>– Contained all necessary equipment to detect under sea targets and fire the Squid mortars. </a:t>
            </a:r>
            <a:endParaRPr lang="en-US" sz="2800" dirty="0"/>
          </a:p>
        </p:txBody>
      </p:sp>
      <p:pic>
        <p:nvPicPr>
          <p:cNvPr id="4" name="Content Placeholder 3" descr="074 scr.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 </a:t>
            </a:r>
            <a:r>
              <a:rPr lang="en-US" sz="2800" b="1" dirty="0" smtClean="0"/>
              <a:t>Wheelhouse</a:t>
            </a:r>
            <a:r>
              <a:rPr lang="en-US" sz="2800" dirty="0" smtClean="0"/>
              <a:t>: Showing the helm and one of two engine room telegraphs. The helmsman did not look out of the scuttle. All he had to do is steer the course ordered by the Bridge. </a:t>
            </a:r>
            <a:endParaRPr lang="en-US" sz="2800" dirty="0"/>
          </a:p>
        </p:txBody>
      </p:sp>
      <p:pic>
        <p:nvPicPr>
          <p:cNvPr id="4" name="Content Placeholder 3" descr="076 wheelhouse.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Damage Control Office: </a:t>
            </a:r>
            <a:r>
              <a:rPr lang="en-US" sz="2800" dirty="0" smtClean="0"/>
              <a:t>Always manned when the ship was under way.  Two people were stationed  there  to handle any emergency which might arise.</a:t>
            </a:r>
            <a:endParaRPr lang="en-US" sz="2800" dirty="0"/>
          </a:p>
        </p:txBody>
      </p:sp>
      <p:pic>
        <p:nvPicPr>
          <p:cNvPr id="4" name="Content Placeholder 3" descr="077 damage control.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fontScale="90000"/>
          </a:bodyPr>
          <a:lstStyle/>
          <a:p>
            <a:pPr algn="l"/>
            <a:r>
              <a:rPr lang="en-US" sz="2800" b="1" dirty="0" smtClean="0"/>
              <a:t>Captain’s Day Cabin</a:t>
            </a:r>
            <a:r>
              <a:rPr lang="en-US" sz="2800" dirty="0" smtClean="0"/>
              <a:t>. (Forward View) It was used by the Captain when the ship was in port or sometimes when at sea. At sea, the Captain used his Sea Cabin which was not so fancy and spacious.  </a:t>
            </a:r>
            <a:endParaRPr lang="en-US" sz="2800" dirty="0"/>
          </a:p>
        </p:txBody>
      </p:sp>
      <p:pic>
        <p:nvPicPr>
          <p:cNvPr id="4" name="Content Placeholder 3" descr="080 captdaycab fwd.jpg"/>
          <p:cNvPicPr>
            <a:picLocks noGrp="1" noChangeAspect="1"/>
          </p:cNvPicPr>
          <p:nvPr>
            <p:ph idx="1"/>
          </p:nvPr>
        </p:nvPicPr>
        <p:blipFill>
          <a:blip r:embed="rId2" cstate="print"/>
          <a:stretch>
            <a:fillRect/>
          </a:stretch>
        </p:blipFill>
        <p:spPr>
          <a:xfrm>
            <a:off x="1168476" y="1828800"/>
            <a:ext cx="6807048" cy="4297363"/>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Captain’s Day Cabin</a:t>
            </a:r>
            <a:r>
              <a:rPr lang="en-US" sz="2800" dirty="0" smtClean="0"/>
              <a:t> looking aft. It was equipped with an electric fireplace. In the background is his bunk and private bathroom. It was the loneliest place on the ship. </a:t>
            </a:r>
            <a:endParaRPr lang="en-US" sz="2800" dirty="0"/>
          </a:p>
        </p:txBody>
      </p:sp>
      <p:pic>
        <p:nvPicPr>
          <p:cNvPr id="4" name="Content Placeholder 3" descr="081 cdc setee.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Bakery: </a:t>
            </a:r>
            <a:r>
              <a:rPr lang="en-US" sz="2800" dirty="0" smtClean="0"/>
              <a:t>Nothing is so satisfying as to bite into freshly made bread. It was made daily.  </a:t>
            </a:r>
            <a:endParaRPr lang="en-US" sz="2800" dirty="0"/>
          </a:p>
        </p:txBody>
      </p:sp>
      <p:pic>
        <p:nvPicPr>
          <p:cNvPr id="4" name="Content Placeholder 3" descr="083 bakery.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Canteen:</a:t>
            </a:r>
            <a:r>
              <a:rPr lang="en-US" sz="2800" dirty="0" smtClean="0"/>
              <a:t> Here, crewmembers could purchase sundries not supplied by the navy.  </a:t>
            </a:r>
            <a:endParaRPr lang="en-US" sz="2800" dirty="0"/>
          </a:p>
        </p:txBody>
      </p:sp>
      <p:pic>
        <p:nvPicPr>
          <p:cNvPr id="4" name="Content Placeholder 3" descr="084 canteen.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Main Galley</a:t>
            </a:r>
            <a:r>
              <a:rPr lang="en-US" sz="2800" dirty="0" smtClean="0"/>
              <a:t>: Looking forwards port.</a:t>
            </a:r>
            <a:endParaRPr lang="en-US" sz="2800" dirty="0"/>
          </a:p>
        </p:txBody>
      </p:sp>
      <p:pic>
        <p:nvPicPr>
          <p:cNvPr id="4" name="Content Placeholder 3" descr="085 main galley fwd.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Main Galley:  A view towards aft.</a:t>
            </a:r>
            <a:endParaRPr lang="en-US" sz="2800" dirty="0"/>
          </a:p>
        </p:txBody>
      </p:sp>
      <p:pic>
        <p:nvPicPr>
          <p:cNvPr id="4" name="Content Placeholder 3" descr="086 main galley fwd stbd1.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Rear view of </a:t>
            </a:r>
            <a:r>
              <a:rPr lang="en-US" sz="2800" b="1" dirty="0" smtClean="0"/>
              <a:t>4 in gun</a:t>
            </a:r>
            <a:r>
              <a:rPr lang="en-US" sz="2800" dirty="0" smtClean="0"/>
              <a:t>. The fuze setter is at the lower right with  a practice shell in the cradle. </a:t>
            </a:r>
            <a:endParaRPr lang="en-US" sz="2800" dirty="0"/>
          </a:p>
        </p:txBody>
      </p:sp>
      <p:pic>
        <p:nvPicPr>
          <p:cNvPr id="4" name="Content Placeholder 3" descr="011 4ingun_interior.jpg"/>
          <p:cNvPicPr>
            <a:picLocks noGrp="1" noChangeAspect="1"/>
          </p:cNvPicPr>
          <p:nvPr>
            <p:ph idx="1"/>
          </p:nvPr>
        </p:nvPicPr>
        <p:blipFill>
          <a:blip r:embed="rId2" cstate="print"/>
          <a:stretch>
            <a:fillRect/>
          </a:stretch>
        </p:blipFill>
        <p:spPr>
          <a:xfrm>
            <a:off x="1447800" y="1676400"/>
            <a:ext cx="6858000" cy="4472781"/>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fontScale="90000"/>
          </a:bodyPr>
          <a:lstStyle/>
          <a:p>
            <a:pPr algn="l"/>
            <a:r>
              <a:rPr lang="en-US" sz="2800" b="1" dirty="0" smtClean="0"/>
              <a:t>Mess Deck</a:t>
            </a:r>
            <a:r>
              <a:rPr lang="en-US" sz="2800" dirty="0" smtClean="0"/>
              <a:t>: This was one of four Mess decks in the forward part of the ship. The black bars were used to sling sleeping hammocks. Yes…the men ate and slept in the same space.</a:t>
            </a:r>
            <a:endParaRPr lang="en-US" sz="2800" dirty="0"/>
          </a:p>
        </p:txBody>
      </p:sp>
      <p:pic>
        <p:nvPicPr>
          <p:cNvPr id="4" name="Content Placeholder 3" descr="087 seamens mes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Chiefs and Petty Officers </a:t>
            </a:r>
            <a:r>
              <a:rPr lang="en-US" sz="2800" dirty="0" smtClean="0"/>
              <a:t>mess . </a:t>
            </a:r>
            <a:endParaRPr lang="en-US" sz="2800" dirty="0"/>
          </a:p>
        </p:txBody>
      </p:sp>
      <p:pic>
        <p:nvPicPr>
          <p:cNvPr id="4" name="Content Placeholder 3" descr="088 cpo mes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Officer’s Galley</a:t>
            </a:r>
            <a:r>
              <a:rPr lang="en-US" sz="2800" dirty="0" smtClean="0"/>
              <a:t>. Meals were cooked here for the Captain and the Officers. </a:t>
            </a:r>
            <a:endParaRPr lang="en-US" sz="2800" dirty="0"/>
          </a:p>
        </p:txBody>
      </p:sp>
      <p:pic>
        <p:nvPicPr>
          <p:cNvPr id="4" name="Content Placeholder 3" descr="089 officers galley.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WARDROO</a:t>
            </a:r>
            <a:r>
              <a:rPr lang="en-US" sz="2800" dirty="0" smtClean="0"/>
              <a:t>M:  view towards port. The Officers ate their meals here.   </a:t>
            </a:r>
            <a:endParaRPr lang="en-US" sz="2800" dirty="0"/>
          </a:p>
        </p:txBody>
      </p:sp>
      <p:pic>
        <p:nvPicPr>
          <p:cNvPr id="4" name="Content Placeholder 3" descr="092 wardroom_table _and_chairs.jpg"/>
          <p:cNvPicPr>
            <a:picLocks noGrp="1" noChangeAspect="1"/>
          </p:cNvPicPr>
          <p:nvPr>
            <p:ph idx="1"/>
          </p:nvPr>
        </p:nvPicPr>
        <p:blipFill>
          <a:blip r:embed="rId2" cstate="print"/>
          <a:stretch>
            <a:fillRect/>
          </a:stretch>
        </p:blipFill>
        <p:spPr>
          <a:xfrm>
            <a:off x="762000" y="1371600"/>
            <a:ext cx="7620000" cy="51054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WARDROOM.</a:t>
            </a:r>
            <a:r>
              <a:rPr lang="en-US" sz="2800" dirty="0" smtClean="0"/>
              <a:t>  Looking toward starboard. Here, Officers could relax or socialize during their off-watch time.</a:t>
            </a:r>
            <a:endParaRPr lang="en-US" sz="2800" dirty="0"/>
          </a:p>
        </p:txBody>
      </p:sp>
      <p:pic>
        <p:nvPicPr>
          <p:cNvPr id="4" name="Content Placeholder 3" descr="093 wardroom stbd.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WARDROOM:</a:t>
            </a:r>
            <a:r>
              <a:rPr lang="en-US" sz="2800" dirty="0" smtClean="0"/>
              <a:t>  This Officers would have had some type of entertainment  radio  similar to this example. </a:t>
            </a:r>
            <a:endParaRPr lang="en-US" sz="2800" dirty="0"/>
          </a:p>
        </p:txBody>
      </p:sp>
      <p:pic>
        <p:nvPicPr>
          <p:cNvPr id="4" name="Content Placeholder 3" descr="093a wardroom radio.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Officers Cabin</a:t>
            </a:r>
            <a:r>
              <a:rPr lang="en-US" sz="2800" dirty="0" smtClean="0"/>
              <a:t>: Except for the Executive Officer, Officers bunked two to a cabin. </a:t>
            </a:r>
            <a:endParaRPr lang="en-US" sz="2800" dirty="0"/>
          </a:p>
        </p:txBody>
      </p:sp>
      <p:pic>
        <p:nvPicPr>
          <p:cNvPr id="4" name="Content Placeholder 3" descr="094 officers_cabin.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SICK BAY</a:t>
            </a:r>
            <a:r>
              <a:rPr lang="en-US" sz="2800" dirty="0" smtClean="0"/>
              <a:t>: Minor ailments were treated here by the Sick Berth Attendant called the “Tiffy” or “Doc”.  </a:t>
            </a:r>
            <a:endParaRPr lang="en-US" sz="2800" dirty="0"/>
          </a:p>
        </p:txBody>
      </p:sp>
      <p:pic>
        <p:nvPicPr>
          <p:cNvPr id="4" name="Content Placeholder 3" descr="096 sick bay.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WASH BASINS</a:t>
            </a:r>
            <a:r>
              <a:rPr lang="en-US" sz="2800" dirty="0" smtClean="0"/>
              <a:t>:  The poster indicates the location of the  showers . Water for showering had to be used sparingly. </a:t>
            </a:r>
            <a:endParaRPr lang="en-US" sz="2800" dirty="0"/>
          </a:p>
        </p:txBody>
      </p:sp>
      <p:pic>
        <p:nvPicPr>
          <p:cNvPr id="4" name="Content Placeholder 3" descr="097 washbasins.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b="1" dirty="0" smtClean="0"/>
              <a:t>Motor Cutter</a:t>
            </a:r>
            <a:r>
              <a:rPr lang="en-US" sz="2400" dirty="0" smtClean="0"/>
              <a:t>. Used to ferry supplies from the dock to the ship and also shuttle  personnel. HAIDA had two of these and also two 27 foot whalers.  </a:t>
            </a:r>
            <a:endParaRPr lang="en-US" sz="2400" dirty="0"/>
          </a:p>
        </p:txBody>
      </p:sp>
      <p:pic>
        <p:nvPicPr>
          <p:cNvPr id="4" name="Content Placeholder 3" descr="098 motor cutter.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One of two </a:t>
            </a:r>
            <a:r>
              <a:rPr lang="en-US" sz="2800" b="1" dirty="0" smtClean="0"/>
              <a:t>4 inch  magazines </a:t>
            </a:r>
            <a:r>
              <a:rPr lang="en-US" sz="2800" dirty="0" smtClean="0"/>
              <a:t>– Total capacity was 1121 rounds.   The range of the 4 inch gun was around 8 nm.</a:t>
            </a:r>
            <a:endParaRPr lang="en-US" sz="2800" dirty="0"/>
          </a:p>
        </p:txBody>
      </p:sp>
      <p:pic>
        <p:nvPicPr>
          <p:cNvPr id="4" name="Content Placeholder 3" descr="012 Four in_magazine23.jpg"/>
          <p:cNvPicPr>
            <a:picLocks noGrp="1" noChangeAspect="1"/>
          </p:cNvPicPr>
          <p:nvPr>
            <p:ph idx="1"/>
          </p:nvPr>
        </p:nvPicPr>
        <p:blipFill>
          <a:blip r:embed="rId2" cstate="print"/>
          <a:stretch>
            <a:fillRect/>
          </a:stretch>
        </p:blipFill>
        <p:spPr>
          <a:xfrm>
            <a:off x="838200" y="1600200"/>
            <a:ext cx="7467600" cy="49530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t>Radio</a:t>
            </a:r>
            <a:r>
              <a:rPr lang="en-US" b="1" dirty="0" smtClean="0"/>
              <a:t> </a:t>
            </a:r>
            <a:r>
              <a:rPr lang="en-US" sz="2800" b="1" dirty="0" smtClean="0"/>
              <a:t>1</a:t>
            </a:r>
            <a:r>
              <a:rPr lang="en-US" sz="2800" dirty="0" smtClean="0"/>
              <a:t>. Starboard side.  Main function was to copy the Morse broadcast at 25 WPM  and send messages back to HQ.</a:t>
            </a:r>
            <a:endParaRPr lang="en-US" sz="2800" dirty="0"/>
          </a:p>
        </p:txBody>
      </p:sp>
      <p:pic>
        <p:nvPicPr>
          <p:cNvPr id="4" name="Content Placeholder 3" descr="100 radio1_stbd.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Radio 1</a:t>
            </a:r>
            <a:r>
              <a:rPr lang="en-US" sz="2800" dirty="0" smtClean="0"/>
              <a:t> – port side . UHF/VHF and Morse  equipment was fitted here. </a:t>
            </a:r>
            <a:endParaRPr lang="en-US" sz="2800" dirty="0"/>
          </a:p>
        </p:txBody>
      </p:sp>
      <p:pic>
        <p:nvPicPr>
          <p:cNvPr id="4" name="Content Placeholder 3" descr="101 radio1 prt.jpg"/>
          <p:cNvPicPr>
            <a:picLocks noGrp="1" noChangeAspect="1"/>
          </p:cNvPicPr>
          <p:nvPr>
            <p:ph idx="1"/>
          </p:nvPr>
        </p:nvPicPr>
        <p:blipFill>
          <a:blip r:embed="rId2" cstate="print"/>
          <a:stretch>
            <a:fillRect/>
          </a:stretch>
        </p:blipFill>
        <p:spPr>
          <a:xfrm>
            <a:off x="990600" y="1600200"/>
            <a:ext cx="7315199" cy="48768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Message Centre </a:t>
            </a:r>
            <a:r>
              <a:rPr lang="en-US" sz="2800" dirty="0" smtClean="0"/>
              <a:t>adjacent to Radio 1. Radioteletype equipment was fitted in this compartment. </a:t>
            </a:r>
            <a:endParaRPr lang="en-US" sz="2800" dirty="0"/>
          </a:p>
        </p:txBody>
      </p:sp>
      <p:pic>
        <p:nvPicPr>
          <p:cNvPr id="4" name="Content Placeholder 3" descr="103b  msg center.jpg"/>
          <p:cNvPicPr>
            <a:picLocks noGrp="1" noChangeAspect="1"/>
          </p:cNvPicPr>
          <p:nvPr>
            <p:ph idx="1"/>
          </p:nvPr>
        </p:nvPicPr>
        <p:blipFill>
          <a:blip r:embed="rId2" cstate="print"/>
          <a:stretch>
            <a:fillRect/>
          </a:stretch>
        </p:blipFill>
        <p:spPr>
          <a:xfrm>
            <a:off x="2743199" y="1295400"/>
            <a:ext cx="3581401" cy="533400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Radio 2</a:t>
            </a:r>
            <a:r>
              <a:rPr lang="en-US" sz="2800" dirty="0" smtClean="0"/>
              <a:t>. Port side view.   It contained two Morse circuits and the radioteletype transmitter. </a:t>
            </a:r>
            <a:endParaRPr lang="en-US" sz="2800" dirty="0"/>
          </a:p>
        </p:txBody>
      </p:sp>
      <p:pic>
        <p:nvPicPr>
          <p:cNvPr id="4" name="Content Placeholder 3" descr="104b radio2 after.jpg"/>
          <p:cNvPicPr>
            <a:picLocks noGrp="1" noChangeAspect="1"/>
          </p:cNvPicPr>
          <p:nvPr>
            <p:ph idx="1"/>
          </p:nvPr>
        </p:nvPicPr>
        <p:blipFill>
          <a:blip r:embed="rId2" cstate="print"/>
          <a:stretch>
            <a:fillRect/>
          </a:stretch>
        </p:blipFill>
        <p:spPr>
          <a:xfrm>
            <a:off x="1447800" y="2041238"/>
            <a:ext cx="6248400" cy="4207161"/>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Radio2:</a:t>
            </a:r>
            <a:r>
              <a:rPr lang="en-US" sz="2800" dirty="0" smtClean="0"/>
              <a:t> Canadian Marconi  PV500 CW/ICW/RTTY transmitter. 500 watts. 3 to 19 MHz.</a:t>
            </a:r>
            <a:endParaRPr lang="en-US" sz="2800" dirty="0"/>
          </a:p>
        </p:txBody>
      </p:sp>
      <p:pic>
        <p:nvPicPr>
          <p:cNvPr id="4" name="Content Placeholder 3" descr="104c pv500.jpg"/>
          <p:cNvPicPr>
            <a:picLocks noGrp="1" noChangeAspect="1"/>
          </p:cNvPicPr>
          <p:nvPr>
            <p:ph idx="1"/>
          </p:nvPr>
        </p:nvPicPr>
        <p:blipFill>
          <a:blip r:embed="rId2" cstate="print"/>
          <a:stretch>
            <a:fillRect/>
          </a:stretch>
        </p:blipFill>
        <p:spPr>
          <a:xfrm>
            <a:off x="3067358" y="1600200"/>
            <a:ext cx="3009284" cy="4525963"/>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Radio 3</a:t>
            </a:r>
            <a:r>
              <a:rPr lang="en-US" sz="2800" dirty="0" smtClean="0"/>
              <a:t>. It  housed four out of the  seven UHF voice circuits aboard the ship. It was a tight fit here. </a:t>
            </a:r>
            <a:endParaRPr lang="en-US" sz="2800" dirty="0"/>
          </a:p>
        </p:txBody>
      </p:sp>
      <p:pic>
        <p:nvPicPr>
          <p:cNvPr id="4" name="Content Placeholder 3" descr="108 radio3.jpg"/>
          <p:cNvPicPr>
            <a:picLocks noGrp="1" noChangeAspect="1"/>
          </p:cNvPicPr>
          <p:nvPr>
            <p:ph idx="1"/>
          </p:nvPr>
        </p:nvPicPr>
        <p:blipFill>
          <a:blip r:embed="rId2" cstate="print"/>
          <a:stretch>
            <a:fillRect/>
          </a:stretch>
        </p:blipFill>
        <p:spPr>
          <a:xfrm>
            <a:off x="2874764" y="1600200"/>
            <a:ext cx="3394472" cy="4525963"/>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Radio 4 </a:t>
            </a:r>
            <a:r>
              <a:rPr lang="en-US" sz="2800" dirty="0" smtClean="0"/>
              <a:t>– Electronic Warfare Office.  Positions of enemy radar using Super High DF  were detected here along with HF transmitters  of interest which were recorded on a reel-to-reel recorder.  </a:t>
            </a:r>
            <a:endParaRPr lang="en-US" sz="2800" dirty="0"/>
          </a:p>
        </p:txBody>
      </p:sp>
      <p:pic>
        <p:nvPicPr>
          <p:cNvPr id="4" name="Content Placeholder 3" descr="111 radio 4 after.jpg"/>
          <p:cNvPicPr>
            <a:picLocks noGrp="1" noChangeAspect="1"/>
          </p:cNvPicPr>
          <p:nvPr>
            <p:ph idx="1"/>
          </p:nvPr>
        </p:nvPicPr>
        <p:blipFill>
          <a:blip r:embed="rId2" cstate="print"/>
          <a:stretch>
            <a:fillRect/>
          </a:stretch>
        </p:blipFill>
        <p:spPr>
          <a:xfrm>
            <a:off x="1219200" y="1828800"/>
            <a:ext cx="6629400" cy="4267199"/>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a after ontario place.jpg"/>
          <p:cNvPicPr>
            <a:picLocks noGrp="1" noChangeAspect="1"/>
          </p:cNvPicPr>
          <p:nvPr isPhoto="1"/>
        </p:nvPicPr>
        <p:blipFill>
          <a:blip r:embed="rId2" cstate="print">
            <a:lum/>
          </a:blip>
          <a:stretch>
            <a:fillRect/>
          </a:stretch>
        </p:blipFill>
        <p:spPr>
          <a:xfrm>
            <a:off x="0" y="407988"/>
            <a:ext cx="9144000" cy="6042025"/>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HAIDA  in 2002</a:t>
            </a:r>
            <a:r>
              <a:rPr lang="en-US" sz="2800" dirty="0" smtClean="0"/>
              <a:t>. Ownership of the ship changed from the Province of Ontario to Parks Canada.  Shortly  thereafter,  the ship  was towed to Port Weller Drydock for a replacement  of corroded hull plates. </a:t>
            </a:r>
            <a:endParaRPr lang="en-US" sz="2800" dirty="0"/>
          </a:p>
        </p:txBody>
      </p:sp>
      <p:pic>
        <p:nvPicPr>
          <p:cNvPr id="4" name="Content Placeholder 3" descr="119 pre refit.jpg"/>
          <p:cNvPicPr>
            <a:picLocks noGrp="1" noChangeAspect="1"/>
          </p:cNvPicPr>
          <p:nvPr>
            <p:ph idx="1"/>
          </p:nvPr>
        </p:nvPicPr>
        <p:blipFill>
          <a:blip r:embed="rId2" cstate="print"/>
          <a:stretch>
            <a:fillRect/>
          </a:stretch>
        </p:blipFill>
        <p:spPr>
          <a:xfrm>
            <a:off x="1143000" y="2086958"/>
            <a:ext cx="6934200" cy="4771041"/>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Refit start </a:t>
            </a:r>
            <a:r>
              <a:rPr lang="en-US" sz="2800" dirty="0" smtClean="0"/>
              <a:t>-  opening up a channel from the Ontario Place  lagoon  to Lake Ontario.  The ship had been landlocked for 31 years without any hull maintenance. </a:t>
            </a:r>
            <a:endParaRPr lang="en-US" sz="2800" dirty="0"/>
          </a:p>
        </p:txBody>
      </p:sp>
      <p:pic>
        <p:nvPicPr>
          <p:cNvPr id="4" name="Content Placeholder 3" descr="120 channel dig.jpg"/>
          <p:cNvPicPr>
            <a:picLocks noGrp="1" noChangeAspect="1"/>
          </p:cNvPicPr>
          <p:nvPr>
            <p:ph idx="1"/>
          </p:nvPr>
        </p:nvPicPr>
        <p:blipFill>
          <a:blip r:embed="rId2" cstate="print"/>
          <a:stretch>
            <a:fillRect/>
          </a:stretch>
        </p:blipFill>
        <p:spPr>
          <a:xfrm>
            <a:off x="1143000" y="1752600"/>
            <a:ext cx="7010400" cy="4505547"/>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pPr algn="l"/>
            <a:r>
              <a:rPr lang="en-US" sz="2800" dirty="0" smtClean="0"/>
              <a:t>One of several </a:t>
            </a:r>
            <a:r>
              <a:rPr lang="en-US" sz="2800" b="1" dirty="0" smtClean="0"/>
              <a:t>ammo hoist</a:t>
            </a:r>
            <a:r>
              <a:rPr lang="en-US" sz="2800" dirty="0" smtClean="0"/>
              <a:t>s for the 4 inch shells. Each shell  weighed  66 pounds.</a:t>
            </a:r>
            <a:endParaRPr lang="en-US" sz="2800" dirty="0"/>
          </a:p>
        </p:txBody>
      </p:sp>
      <p:pic>
        <p:nvPicPr>
          <p:cNvPr id="4" name="Content Placeholder 3" descr="013 ammo hoist.JPG"/>
          <p:cNvPicPr>
            <a:picLocks noGrp="1" noChangeAspect="1"/>
          </p:cNvPicPr>
          <p:nvPr>
            <p:ph idx="1"/>
          </p:nvPr>
        </p:nvPicPr>
        <p:blipFill>
          <a:blip r:embed="rId2" cstate="print"/>
          <a:stretch>
            <a:fillRect/>
          </a:stretch>
        </p:blipFill>
        <p:spPr>
          <a:xfrm>
            <a:off x="2209800" y="1371600"/>
            <a:ext cx="4953000" cy="54864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Underway</a:t>
            </a:r>
            <a:r>
              <a:rPr lang="en-US" sz="2800" dirty="0" smtClean="0"/>
              <a:t> to Port Weller  Drydock. The forward and aft tugboats  are out of view. </a:t>
            </a:r>
            <a:endParaRPr lang="en-US" sz="2800" dirty="0"/>
          </a:p>
        </p:txBody>
      </p:sp>
      <p:pic>
        <p:nvPicPr>
          <p:cNvPr id="4" name="Content Placeholder 3" descr="121 free at last.jpg"/>
          <p:cNvPicPr>
            <a:picLocks noGrp="1" noChangeAspect="1"/>
          </p:cNvPicPr>
          <p:nvPr>
            <p:ph idx="1"/>
          </p:nvPr>
        </p:nvPicPr>
        <p:blipFill>
          <a:blip r:embed="rId2" cstate="print"/>
          <a:stretch>
            <a:fillRect/>
          </a:stretch>
        </p:blipFill>
        <p:spPr>
          <a:xfrm>
            <a:off x="1143000" y="1828800"/>
            <a:ext cx="6934200" cy="4343399"/>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Safely in drydock, the hull plate replacement can begin. </a:t>
            </a:r>
            <a:endParaRPr lang="en-US" sz="2800" dirty="0"/>
          </a:p>
        </p:txBody>
      </p:sp>
      <p:pic>
        <p:nvPicPr>
          <p:cNvPr id="4" name="Content Placeholder 3" descr="122 in drydock.jpg"/>
          <p:cNvPicPr>
            <a:picLocks noGrp="1" noChangeAspect="1"/>
          </p:cNvPicPr>
          <p:nvPr>
            <p:ph idx="1"/>
          </p:nvPr>
        </p:nvPicPr>
        <p:blipFill>
          <a:blip r:embed="rId2" cstate="print"/>
          <a:stretch>
            <a:fillRect/>
          </a:stretch>
        </p:blipFill>
        <p:spPr>
          <a:xfrm>
            <a:off x="1066800" y="1752600"/>
            <a:ext cx="7010400" cy="4495799"/>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Zebra mussel infestation</a:t>
            </a:r>
            <a:r>
              <a:rPr lang="en-US" sz="2800" dirty="0" smtClean="0"/>
              <a:t>.  After being scraped off, the mussels filled up a small dumpster. </a:t>
            </a:r>
            <a:endParaRPr lang="en-US" sz="2800" dirty="0"/>
          </a:p>
        </p:txBody>
      </p:sp>
      <p:pic>
        <p:nvPicPr>
          <p:cNvPr id="4" name="Content Placeholder 3" descr="123 mussels closeup.jpg"/>
          <p:cNvPicPr>
            <a:picLocks noGrp="1" noChangeAspect="1"/>
          </p:cNvPicPr>
          <p:nvPr>
            <p:ph idx="1"/>
          </p:nvPr>
        </p:nvPicPr>
        <p:blipFill>
          <a:blip r:embed="rId2" cstate="print"/>
          <a:stretch>
            <a:fillRect/>
          </a:stretch>
        </p:blipFill>
        <p:spPr>
          <a:xfrm>
            <a:off x="914400" y="1676400"/>
            <a:ext cx="7010400" cy="4571999"/>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dirty="0" smtClean="0"/>
              <a:t>After</a:t>
            </a:r>
            <a:r>
              <a:rPr lang="en-US" sz="2800" dirty="0" smtClean="0"/>
              <a:t> the mussels were scraped off, this is how the hull looked.  In view is a keel block (bottom right) and  a “port” for the depth finding sonar.  (top center)</a:t>
            </a:r>
            <a:endParaRPr lang="en-US" sz="2800" dirty="0"/>
          </a:p>
        </p:txBody>
      </p:sp>
      <p:pic>
        <p:nvPicPr>
          <p:cNvPr id="4" name="Content Placeholder 3" descr="123a after.jpg"/>
          <p:cNvPicPr>
            <a:picLocks noGrp="1" noChangeAspect="1"/>
          </p:cNvPicPr>
          <p:nvPr>
            <p:ph idx="1"/>
          </p:nvPr>
        </p:nvPicPr>
        <p:blipFill>
          <a:blip r:embed="rId2" cstate="print"/>
          <a:stretch>
            <a:fillRect/>
          </a:stretch>
        </p:blipFill>
        <p:spPr>
          <a:xfrm>
            <a:off x="1066800" y="1828800"/>
            <a:ext cx="5791200" cy="4171188"/>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Plate replacement is underway. Only the thinnest of plates were replaced. </a:t>
            </a:r>
            <a:endParaRPr lang="en-US" sz="2800" dirty="0"/>
          </a:p>
        </p:txBody>
      </p:sp>
      <p:pic>
        <p:nvPicPr>
          <p:cNvPr id="4" name="Content Placeholder 3" descr="123c  plate removal.jpg"/>
          <p:cNvPicPr>
            <a:picLocks noGrp="1" noChangeAspect="1"/>
          </p:cNvPicPr>
          <p:nvPr>
            <p:ph idx="1"/>
          </p:nvPr>
        </p:nvPicPr>
        <p:blipFill>
          <a:blip r:embed="rId2" cstate="print"/>
          <a:stretch>
            <a:fillRect/>
          </a:stretch>
        </p:blipFill>
        <p:spPr>
          <a:xfrm>
            <a:off x="1303249" y="1600200"/>
            <a:ext cx="6537502" cy="4525963"/>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b="1" dirty="0" smtClean="0"/>
              <a:t>Closeup</a:t>
            </a:r>
            <a:r>
              <a:rPr lang="en-US" sz="2400" dirty="0" smtClean="0"/>
              <a:t> of plate removal. A total of 42 plates had to be replaced. Because the  plate  replacement  was not symmetrical, the ship developed a 3 degree list which had to be corrected. </a:t>
            </a:r>
            <a:endParaRPr lang="en-US" sz="2400" dirty="0"/>
          </a:p>
        </p:txBody>
      </p:sp>
      <p:pic>
        <p:nvPicPr>
          <p:cNvPr id="4" name="Content Placeholder 3" descr="123d refit work1.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After refit</a:t>
            </a:r>
            <a:r>
              <a:rPr lang="en-US" sz="2800" dirty="0" smtClean="0"/>
              <a:t>. Here, HAIDA is passing through the Burlington Bay canal on August 28, 2003.</a:t>
            </a:r>
            <a:endParaRPr lang="en-US" sz="2800" dirty="0"/>
          </a:p>
        </p:txBody>
      </p:sp>
      <p:pic>
        <p:nvPicPr>
          <p:cNvPr id="4" name="Content Placeholder 3" descr="136 thru the canal.jpg"/>
          <p:cNvPicPr>
            <a:picLocks noGrp="1" noChangeAspect="1"/>
          </p:cNvPicPr>
          <p:nvPr>
            <p:ph idx="1"/>
          </p:nvPr>
        </p:nvPicPr>
        <p:blipFill>
          <a:blip r:embed="rId2" cstate="print"/>
          <a:stretch>
            <a:fillRect/>
          </a:stretch>
        </p:blipFill>
        <p:spPr>
          <a:xfrm>
            <a:off x="1295400" y="1828800"/>
            <a:ext cx="6629400" cy="4343400"/>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On August 30, 2003, HAIDA was towed to the western part of Hamilton Bay  in order to start her welcoming ceremony to Hamilton. </a:t>
            </a:r>
            <a:endParaRPr lang="en-US" sz="2800" dirty="0"/>
          </a:p>
        </p:txBody>
      </p:sp>
      <p:pic>
        <p:nvPicPr>
          <p:cNvPr id="4" name="Content Placeholder 3" descr="137 hamiton harbour.jpg"/>
          <p:cNvPicPr>
            <a:picLocks noGrp="1" noChangeAspect="1"/>
          </p:cNvPicPr>
          <p:nvPr>
            <p:ph idx="1"/>
          </p:nvPr>
        </p:nvPicPr>
        <p:blipFill>
          <a:blip r:embed="rId2" cstate="print"/>
          <a:stretch>
            <a:fillRect/>
          </a:stretch>
        </p:blipFill>
        <p:spPr>
          <a:xfrm>
            <a:off x="1219200" y="1828800"/>
            <a:ext cx="6858000" cy="4114800"/>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HAIDA at her new home at  Naval  Reserve unit HMCS Star on August 30,2003. </a:t>
            </a:r>
            <a:endParaRPr lang="en-US" sz="2800" dirty="0"/>
          </a:p>
        </p:txBody>
      </p:sp>
      <p:pic>
        <p:nvPicPr>
          <p:cNvPr id="4" name="Content Placeholder 3" descr="138 getting close.jpg"/>
          <p:cNvPicPr>
            <a:picLocks noGrp="1" noChangeAspect="1"/>
          </p:cNvPicPr>
          <p:nvPr>
            <p:ph idx="1"/>
          </p:nvPr>
        </p:nvPicPr>
        <p:blipFill>
          <a:blip r:embed="rId2" cstate="print"/>
          <a:stretch>
            <a:fillRect/>
          </a:stretch>
        </p:blipFill>
        <p:spPr>
          <a:xfrm>
            <a:off x="1143000" y="1752600"/>
            <a:ext cx="6781800" cy="4495799"/>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Aerial view </a:t>
            </a:r>
            <a:r>
              <a:rPr lang="en-US" sz="2800" dirty="0" smtClean="0"/>
              <a:t>of HAIDA’s new home at HMCS Star. </a:t>
            </a:r>
            <a:endParaRPr lang="en-US" sz="2800" dirty="0"/>
          </a:p>
        </p:txBody>
      </p:sp>
      <p:pic>
        <p:nvPicPr>
          <p:cNvPr id="4" name="Content Placeholder 3" descr="139 home at last.jpg"/>
          <p:cNvPicPr>
            <a:picLocks noGrp="1" noChangeAspect="1"/>
          </p:cNvPicPr>
          <p:nvPr>
            <p:ph idx="1"/>
          </p:nvPr>
        </p:nvPicPr>
        <p:blipFill>
          <a:blip r:embed="rId2" cstate="print"/>
          <a:stretch>
            <a:fillRect/>
          </a:stretch>
        </p:blipFill>
        <p:spPr>
          <a:xfrm>
            <a:off x="1219200" y="1752600"/>
            <a:ext cx="6858000" cy="44958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The </a:t>
            </a:r>
            <a:r>
              <a:rPr lang="en-US" sz="2800" b="1" dirty="0" smtClean="0"/>
              <a:t>Admiralty Fire Control Clock</a:t>
            </a:r>
            <a:r>
              <a:rPr lang="en-US" sz="2800" dirty="0" smtClean="0"/>
              <a:t>. (AFCC)  is a mechanical computer which produced the ‘Fire Control Solution’ (ie bearing and elevation)  for ‘A’ Gun. </a:t>
            </a:r>
            <a:endParaRPr lang="en-US" sz="2800" dirty="0"/>
          </a:p>
        </p:txBody>
      </p:sp>
      <p:pic>
        <p:nvPicPr>
          <p:cNvPr id="4" name="Content Placeholder 3" descr="014 afcc view 1.jpg"/>
          <p:cNvPicPr>
            <a:picLocks noGrp="1" noChangeAspect="1"/>
          </p:cNvPicPr>
          <p:nvPr>
            <p:ph idx="1"/>
          </p:nvPr>
        </p:nvPicPr>
        <p:blipFill>
          <a:blip r:embed="rId2" cstate="print"/>
          <a:stretch>
            <a:fillRect/>
          </a:stretch>
        </p:blipFill>
        <p:spPr>
          <a:xfrm>
            <a:off x="1168476" y="1600200"/>
            <a:ext cx="6807048" cy="4525963"/>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THE END</a:t>
            </a:r>
            <a:r>
              <a:rPr lang="en-US" sz="2800" dirty="0" smtClean="0"/>
              <a:t/>
            </a:r>
            <a:br>
              <a:rPr lang="en-US" sz="2800" dirty="0" smtClean="0"/>
            </a:br>
            <a:r>
              <a:rPr lang="en-US" sz="2800" dirty="0" smtClean="0"/>
              <a:t/>
            </a:r>
            <a:br>
              <a:rPr lang="en-US" sz="2800" dirty="0" smtClean="0"/>
            </a:br>
            <a:endParaRPr lang="en-US" sz="2800" dirty="0"/>
          </a:p>
        </p:txBody>
      </p:sp>
      <p:pic>
        <p:nvPicPr>
          <p:cNvPr id="4" name="Content Placeholder 3" descr="140 haidas_badge.jpg"/>
          <p:cNvPicPr>
            <a:picLocks noGrp="1" noChangeAspect="1"/>
          </p:cNvPicPr>
          <p:nvPr>
            <p:ph idx="1"/>
          </p:nvPr>
        </p:nvPicPr>
        <p:blipFill>
          <a:blip r:embed="rId2" cstate="print"/>
          <a:stretch>
            <a:fillRect/>
          </a:stretch>
        </p:blipFill>
        <p:spPr>
          <a:xfrm>
            <a:off x="2793296" y="1600200"/>
            <a:ext cx="3557407"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8797</TotalTime>
  <Words>1763</Words>
  <Application>Microsoft Office PowerPoint</Application>
  <PresentationFormat>On-screen Show (4:3)</PresentationFormat>
  <Paragraphs>88</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Slide 1</vt:lpstr>
      <vt:lpstr>WWII  era - 1943 to 1945.</vt:lpstr>
      <vt:lpstr>Korean War Era  - 1952 to 1954.</vt:lpstr>
      <vt:lpstr>Peacetime Era - 1954 to 1963. </vt:lpstr>
      <vt:lpstr>4 inch High /Low  angle guns.  +85 to -10  degrees elevation.  Lower one  is ‘A’ gun. Upper one is ‘B’ gun.  ‘A ‘gun used for surface targets.  ‘B’ gun for aircraft.  </vt:lpstr>
      <vt:lpstr>Rear view of 4 in gun. The fuze setter is at the lower right with  a practice shell in the cradle. </vt:lpstr>
      <vt:lpstr>One of two 4 inch  magazines – Total capacity was 1121 rounds.   The range of the 4 inch gun was around 8 nm.</vt:lpstr>
      <vt:lpstr>One of several ammo hoists for the 4 inch shells. Each shell  weighed  66 pounds.</vt:lpstr>
      <vt:lpstr>The Admiralty Fire Control Clock. (AFCC)  is a mechanical computer which produced the ‘Fire Control Solution’ (ie bearing and elevation)  for ‘A’ Gun. </vt:lpstr>
      <vt:lpstr>AFCC top view. It was located in the Transmitting station. Range information provided by  a rangefinder.</vt:lpstr>
      <vt:lpstr>Overall view of the Transmitting  Station. When the WWII era 285 Fire Control System was removed, it created a lot of  empty space in this compartment.</vt:lpstr>
      <vt:lpstr>Gun crew manning the AFCC </vt:lpstr>
      <vt:lpstr>3 inch 50 gun  - Up 80 rounds per minute with both barrels firing. Required a gun crew of 15. </vt:lpstr>
      <vt:lpstr>3 inch 50 gun  - rear view. In Korea, these  guns shot at trains supplying war material from China.  </vt:lpstr>
      <vt:lpstr>Ready Use compartment for 3inch 50 shells.</vt:lpstr>
      <vt:lpstr>Mk 29 gunsight. One fitted for the 3in 50 gun; one for ‘B’ gun. The aimer tracked the target by optical means.  The motion of the gunsight imparted by the aimer controlled the aiming of the gun barrels. </vt:lpstr>
      <vt:lpstr>Leadoff angle explained. </vt:lpstr>
      <vt:lpstr>Ordinance  Workshop. Minor problems with the weapons  would be fixed here. </vt:lpstr>
      <vt:lpstr>40mm A/A gun called a Boffin . It was a 40 mm Bofors gun mounted on a  Oerlikon power mount.  120 rounds per minute. </vt:lpstr>
      <vt:lpstr>40 mm gun crew shelter.</vt:lpstr>
      <vt:lpstr>Torpedo Launcher. The ship could only fire 4 torpedoes. Only used to  “finish off” a badly damaged opponent or destroy enemy docking facilities. </vt:lpstr>
      <vt:lpstr>Remote Torpedo Firing station – one on port, one on starboard side of bridge. </vt:lpstr>
      <vt:lpstr>Local torpedo firing position.  Used  manually  if  bridge was put out of action or if there was a system failure. </vt:lpstr>
      <vt:lpstr>Squid mortars. This was the follow on anti-submarine weapon to WWII era depth charges and Hedgehog.</vt:lpstr>
      <vt:lpstr>Squid hoist. (looking down the shaft.) It raised the Squid bombs  from the magazine to the Squid Handling Room.  The magazine could hold 46 Squids. Each weighed 300 pounds.</vt:lpstr>
      <vt:lpstr>Squid Handling Room. The Squids were rolled off the hoist and unto left and right racks. From there, they were pushed out of the room to the outside. </vt:lpstr>
      <vt:lpstr>One Squid, on its way  out to be loaded unto the Squid trolley. When launched, the bomb went over the foremast and landed about 200 yards in front of the ship and to either side. </vt:lpstr>
      <vt:lpstr>Boiler #3  . The boiler rooms were pressurized when underway.  Boiler #3 exhausts to the smaller of the two funnels. Boilers #1 and 2 exhaust to the bigger funnel.</vt:lpstr>
      <vt:lpstr>Nozzles could be shut down for cleaning while underway. HAIDA carried  500  tons of Bunker ‘C’ oil. </vt:lpstr>
      <vt:lpstr>Engine controls and instrumentation. </vt:lpstr>
      <vt:lpstr>Front view of 22,000 shp Parsons turbine. (1 of 2)</vt:lpstr>
      <vt:lpstr>Engine instrument panel close-up </vt:lpstr>
      <vt:lpstr>Gearbox. Reduces high RPMs from the turbine  to  low RPMs  for the propellers. </vt:lpstr>
      <vt:lpstr>Propellers. Removed from ship to prevent electrolysis. </vt:lpstr>
      <vt:lpstr>Tiller flats. The rudder’s position was controlled  by  electro-hydraulic steering gear based on “input” from the helmsman.  </vt:lpstr>
      <vt:lpstr>Front view of the  aft 100kw motor-generator set. (1 of 2),. This one was restored to fully functional order. </vt:lpstr>
      <vt:lpstr>The  100KW DC generator was driven by a GM 3-268 (3 cyl)  diesel engine.  This “gennie” rep[aced the original 60 kw gennies  that were  fitted-on-build in 1943.</vt:lpstr>
      <vt:lpstr>Battery used to start the generator. It originally consisted of ten 6 volt batteries wired in series to provide 60 volts . The battery had to be  recharged manually.</vt:lpstr>
      <vt:lpstr>This 50 KVA  motor- alternator set produced 440 volt,  3 phase (delta), 60  Hz  AC power. ( 1of 2)</vt:lpstr>
      <vt:lpstr>Control panel for 50 KVA M-A  set. </vt:lpstr>
      <vt:lpstr>Forward electrical panel, . (1 of 2).  Located  in the Electrical  Workshop. If one panel was put out of action, power could still be supplied from the aft most panel. </vt:lpstr>
      <vt:lpstr>Electrical Room looking forward. </vt:lpstr>
      <vt:lpstr>The low-power system is a  24 volt D.C. motor-generator  system which is used to operate equipment such as gyro repeaters, plot tables and in an emergency, some of the radio equipment. Located in the forward Electrical Room. </vt:lpstr>
      <vt:lpstr>BRIDGE: View of the open bridge looking towards port. The remote  radar Plan  Position Indicator in the lower right could be switched to view either air or surface targets. </vt:lpstr>
      <vt:lpstr>Emergency Steering Position. If the Wheelhouse was put out of action, the ship could still be conned from this position.</vt:lpstr>
      <vt:lpstr>Two  Catwalks were added in the October 1944 refit to make it safer to cross  decks  during inclement weather. </vt:lpstr>
      <vt:lpstr>Top : A/N SPS-6C  air search radar antenna . Range: 200 miles Bottom : Sperry Mk 2 navigation antenna.  </vt:lpstr>
      <vt:lpstr>Sperry Mk 2 operator's console. This surface search  radar had a range of 30 miles. </vt:lpstr>
      <vt:lpstr> The Operations Room contained two plotting tables. One was used to record tactical (Action)  movements while the other was used to record  Navigational movements. The VK5 radar repeater (display) was near the forward bulkhead.  </vt:lpstr>
      <vt:lpstr>VK5 radar repeater (display). Targets at 36 and 60 degrees Green. Cursor is on 0/360 degrees. Contains 101 vacuum tubes. </vt:lpstr>
      <vt:lpstr>Sonar Control Room – Contained all necessary equipment to detect under sea targets and fire the Squid mortars. </vt:lpstr>
      <vt:lpstr> Wheelhouse: Showing the helm and one of two engine room telegraphs. The helmsman did not look out of the scuttle. All he had to do is steer the course ordered by the Bridge. </vt:lpstr>
      <vt:lpstr>Damage Control Office: Always manned when the ship was under way.  Two people were stationed  there  to handle any emergency which might arise.</vt:lpstr>
      <vt:lpstr>Captain’s Day Cabin. (Forward View) It was used by the Captain when the ship was in port or sometimes when at sea. At sea, the Captain used his Sea Cabin which was not so fancy and spacious.  </vt:lpstr>
      <vt:lpstr>Captain’s Day Cabin looking aft. It was equipped with an electric fireplace. In the background is his bunk and private bathroom. It was the loneliest place on the ship. </vt:lpstr>
      <vt:lpstr>Bakery: Nothing is so satisfying as to bite into freshly made bread. It was made daily.  </vt:lpstr>
      <vt:lpstr>Canteen: Here, crewmembers could purchase sundries not supplied by the navy.  </vt:lpstr>
      <vt:lpstr>Main Galley: Looking forwards port.</vt:lpstr>
      <vt:lpstr>Main Galley:  A view towards aft.</vt:lpstr>
      <vt:lpstr>Mess Deck: This was one of four Mess decks in the forward part of the ship. The black bars were used to sling sleeping hammocks. Yes…the men ate and slept in the same space.</vt:lpstr>
      <vt:lpstr>Chiefs and Petty Officers mess . </vt:lpstr>
      <vt:lpstr>Officer’s Galley. Meals were cooked here for the Captain and the Officers. </vt:lpstr>
      <vt:lpstr>WARDROOM:  view towards port. The Officers ate their meals here.   </vt:lpstr>
      <vt:lpstr>WARDROOM.  Looking toward starboard. Here, Officers could relax or socialize during their off-watch time.</vt:lpstr>
      <vt:lpstr>WARDROOM:  This Officers would have had some type of entertainment  radio  similar to this example. </vt:lpstr>
      <vt:lpstr>Officers Cabin: Except for the Executive Officer, Officers bunked two to a cabin. </vt:lpstr>
      <vt:lpstr>SICK BAY: Minor ailments were treated here by the Sick Berth Attendant called the “Tiffy” or “Doc”.  </vt:lpstr>
      <vt:lpstr>WASH BASINS:  The poster indicates the location of the  showers . Water for showering had to be used sparingly. </vt:lpstr>
      <vt:lpstr>Motor Cutter. Used to ferry supplies from the dock to the ship and also shuttle  personnel. HAIDA had two of these and also two 27 foot whalers.  </vt:lpstr>
      <vt:lpstr>Radio 1. Starboard side.  Main function was to copy the Morse broadcast at 25 WPM  and send messages back to HQ.</vt:lpstr>
      <vt:lpstr>Radio 1 – port side . UHF/VHF and Morse  equipment was fitted here. </vt:lpstr>
      <vt:lpstr>Message Centre adjacent to Radio 1. Radioteletype equipment was fitted in this compartment. </vt:lpstr>
      <vt:lpstr>Radio 2. Port side view.   It contained two Morse circuits and the radioteletype transmitter. </vt:lpstr>
      <vt:lpstr>Radio2: Canadian Marconi  PV500 CW/ICW/RTTY transmitter. 500 watts. 3 to 19 MHz.</vt:lpstr>
      <vt:lpstr>Radio 3. It  housed four out of the  seven UHF voice circuits aboard the ship. It was a tight fit here. </vt:lpstr>
      <vt:lpstr>Radio 4 – Electronic Warfare Office.  Positions of enemy radar using Super High DF  were detected here along with HF transmitters  of interest which were recorded on a reel-to-reel recorder.  </vt:lpstr>
      <vt:lpstr>Slide 77</vt:lpstr>
      <vt:lpstr>HAIDA  in 2002. Ownership of the ship changed from the Province of Ontario to Parks Canada.  Shortly  thereafter,  the ship  was towed to Port Weller Drydock for a replacement  of corroded hull plates. </vt:lpstr>
      <vt:lpstr>Refit start -  opening up a channel from the Ontario Place  lagoon  to Lake Ontario.  The ship had been landlocked for 31 years without any hull maintenance. </vt:lpstr>
      <vt:lpstr>Underway to Port Weller  Drydock. The forward and aft tugboats  are out of view. </vt:lpstr>
      <vt:lpstr>Safely in drydock, the hull plate replacement can begin. </vt:lpstr>
      <vt:lpstr>Zebra mussel infestation.  After being scraped off, the mussels filled up a small dumpster. </vt:lpstr>
      <vt:lpstr>After the mussels were scraped off, this is how the hull looked.  In view is a keel block (bottom right) and  a “port” for the depth finding sonar.  (top center)</vt:lpstr>
      <vt:lpstr>Plate replacement is underway. Only the thinnest of plates were replaced. </vt:lpstr>
      <vt:lpstr>Closeup of plate removal. A total of 42 plates had to be replaced. Because the  plate  replacement  was not symmetrical, the ship developed a 3 degree list which had to be corrected. </vt:lpstr>
      <vt:lpstr>After refit. Here, HAIDA is passing through the Burlington Bay canal on August 28, 2003.</vt:lpstr>
      <vt:lpstr>On August 30, 2003, HAIDA was towed to the western part of Hamilton Bay  in order to start her welcoming ceremony to Hamilton. </vt:lpstr>
      <vt:lpstr>HAIDA at her new home at  Naval  Reserve unit HMCS Star on August 30,2003. </vt:lpstr>
      <vt:lpstr>Aerial view of HAIDA’s new home at HMCS Star. </vt:lpstr>
      <vt:lpstr>THE END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HP800</cp:lastModifiedBy>
  <cp:revision>447</cp:revision>
  <dcterms:created xsi:type="dcterms:W3CDTF">2018-01-26T15:30:07Z</dcterms:created>
  <dcterms:modified xsi:type="dcterms:W3CDTF">2024-09-17T16:13:53Z</dcterms:modified>
</cp:coreProperties>
</file>